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395" r:id="rId4"/>
    <p:sldId id="520" r:id="rId5"/>
    <p:sldId id="514" r:id="rId6"/>
    <p:sldId id="490" r:id="rId7"/>
    <p:sldId id="521" r:id="rId8"/>
    <p:sldId id="519" r:id="rId9"/>
    <p:sldId id="492" r:id="rId10"/>
    <p:sldId id="493" r:id="rId11"/>
    <p:sldId id="444" r:id="rId12"/>
    <p:sldId id="494" r:id="rId13"/>
    <p:sldId id="476" r:id="rId14"/>
    <p:sldId id="495" r:id="rId15"/>
    <p:sldId id="445" r:id="rId16"/>
    <p:sldId id="500" r:id="rId17"/>
    <p:sldId id="515" r:id="rId18"/>
    <p:sldId id="503" r:id="rId19"/>
    <p:sldId id="501" r:id="rId20"/>
    <p:sldId id="516" r:id="rId21"/>
    <p:sldId id="447" r:id="rId22"/>
    <p:sldId id="467" r:id="rId23"/>
    <p:sldId id="517" r:id="rId24"/>
    <p:sldId id="453" r:id="rId25"/>
    <p:sldId id="466" r:id="rId26"/>
    <p:sldId id="504" r:id="rId27"/>
    <p:sldId id="505" r:id="rId28"/>
    <p:sldId id="446" r:id="rId29"/>
    <p:sldId id="468" r:id="rId30"/>
    <p:sldId id="480" r:id="rId31"/>
    <p:sldId id="499" r:id="rId32"/>
    <p:sldId id="449" r:id="rId33"/>
    <p:sldId id="496" r:id="rId34"/>
    <p:sldId id="450" r:id="rId35"/>
    <p:sldId id="463" r:id="rId36"/>
    <p:sldId id="469" r:id="rId37"/>
    <p:sldId id="507" r:id="rId38"/>
    <p:sldId id="512" r:id="rId39"/>
    <p:sldId id="508" r:id="rId40"/>
    <p:sldId id="465" r:id="rId41"/>
    <p:sldId id="475" r:id="rId42"/>
    <p:sldId id="509" r:id="rId43"/>
    <p:sldId id="498" r:id="rId44"/>
    <p:sldId id="510" r:id="rId45"/>
    <p:sldId id="511" r:id="rId46"/>
    <p:sldId id="477" r:id="rId47"/>
    <p:sldId id="489" r:id="rId48"/>
    <p:sldId id="454" r:id="rId49"/>
    <p:sldId id="471" r:id="rId50"/>
    <p:sldId id="473" r:id="rId51"/>
    <p:sldId id="481" r:id="rId52"/>
    <p:sldId id="482" r:id="rId53"/>
    <p:sldId id="478" r:id="rId54"/>
    <p:sldId id="488" r:id="rId55"/>
    <p:sldId id="518" r:id="rId56"/>
    <p:sldId id="352" r:id="rId57"/>
    <p:sldId id="393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6654949-6FFF-4827-B2A0-B71084828491}">
          <p14:sldIdLst>
            <p14:sldId id="394"/>
            <p14:sldId id="395"/>
            <p14:sldId id="520"/>
          </p14:sldIdLst>
        </p14:section>
        <p14:section name="HTML Tools" id="{DB1682D2-A130-4162-9E35-DBBE8E7C9F8D}">
          <p14:sldIdLst>
            <p14:sldId id="514"/>
            <p14:sldId id="490"/>
            <p14:sldId id="521"/>
          </p14:sldIdLst>
        </p14:section>
        <p14:section name="HTML" id="{521E9C28-5E69-4858-9092-0F7092EFDE3E}">
          <p14:sldIdLst>
            <p14:sldId id="519"/>
            <p14:sldId id="492"/>
            <p14:sldId id="493"/>
            <p14:sldId id="444"/>
            <p14:sldId id="494"/>
            <p14:sldId id="476"/>
          </p14:sldIdLst>
        </p14:section>
        <p14:section name="HTML Common Tags" id="{792EFE36-764F-43E1-B098-AAB382DC5566}">
          <p14:sldIdLst>
            <p14:sldId id="495"/>
            <p14:sldId id="445"/>
            <p14:sldId id="500"/>
            <p14:sldId id="515"/>
            <p14:sldId id="503"/>
            <p14:sldId id="501"/>
            <p14:sldId id="516"/>
            <p14:sldId id="447"/>
            <p14:sldId id="467"/>
            <p14:sldId id="517"/>
            <p14:sldId id="453"/>
            <p14:sldId id="466"/>
            <p14:sldId id="504"/>
            <p14:sldId id="505"/>
            <p14:sldId id="446"/>
            <p14:sldId id="468"/>
            <p14:sldId id="480"/>
            <p14:sldId id="499"/>
            <p14:sldId id="449"/>
          </p14:sldIdLst>
        </p14:section>
        <p14:section name="Cascading Style Sheets (CSS)" id="{81AE932B-9ECE-4639-954D-2284D1FF6E15}">
          <p14:sldIdLst>
            <p14:sldId id="496"/>
            <p14:sldId id="450"/>
            <p14:sldId id="463"/>
            <p14:sldId id="469"/>
            <p14:sldId id="507"/>
            <p14:sldId id="512"/>
            <p14:sldId id="508"/>
            <p14:sldId id="465"/>
            <p14:sldId id="475"/>
            <p14:sldId id="509"/>
            <p14:sldId id="498"/>
            <p14:sldId id="510"/>
            <p14:sldId id="511"/>
            <p14:sldId id="477"/>
            <p14:sldId id="489"/>
            <p14:sldId id="454"/>
            <p14:sldId id="471"/>
            <p14:sldId id="473"/>
            <p14:sldId id="481"/>
            <p14:sldId id="482"/>
            <p14:sldId id="478"/>
          </p14:sldIdLst>
        </p14:section>
        <p14:section name="Conclusion" id="{FE0F6BF0-8E8A-42DB-A1AB-52C8ADFEA83D}">
          <p14:sldIdLst>
            <p14:sldId id="488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268" autoAdjust="0"/>
  </p:normalViewPr>
  <p:slideViewPr>
    <p:cSldViewPr>
      <p:cViewPr varScale="1">
        <p:scale>
          <a:sx n="74" d="100"/>
          <a:sy n="74" d="100"/>
        </p:scale>
        <p:origin x="82" y="1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5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0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9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60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1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6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77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7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80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/>
              <a:t>HTML </a:t>
            </a:r>
            <a:r>
              <a:rPr lang="en-US" dirty="0"/>
              <a:t>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1" y="1155308"/>
            <a:ext cx="1094400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465" y="12954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464" y="12954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HTML 5 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3376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9176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1887826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26044" y="5638919"/>
            <a:ext cx="2432291" cy="967063"/>
          </a:xfrm>
          <a:prstGeom prst="wedgeRoundRectCallout">
            <a:avLst>
              <a:gd name="adj1" fmla="val -63906"/>
              <a:gd name="adj2" fmla="val -5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Document content (body)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D866DB-E429-4400-AB05-32878D3D702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411232" y="2933700"/>
            <a:ext cx="1639144" cy="9087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10252" y="2394304"/>
            <a:ext cx="1842421" cy="979952"/>
          </a:xfrm>
          <a:prstGeom prst="wedgeRoundRectCallout">
            <a:avLst>
              <a:gd name="adj1" fmla="val -75921"/>
              <a:gd name="adj2" fmla="val 26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Metadata (header)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400BB7-F8E2-47E1-B649-1978B9D9F00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19011" y="3619500"/>
            <a:ext cx="2631365" cy="6314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EB1874-8B1C-4769-B1B8-F5503FE7A45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97826" y="4762500"/>
            <a:ext cx="1352550" cy="1905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145587-F85F-4D87-BA60-52CBA837B20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29130" y="4610911"/>
            <a:ext cx="4816846" cy="1515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897976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E5AABB-9F55-4A40-8DB1-C1AC91D3F5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11232" y="5334000"/>
            <a:ext cx="1639144" cy="5765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just like in Microsoft Word</a:t>
            </a:r>
          </a:p>
          <a:p>
            <a:r>
              <a:rPr lang="en-US" sz="3200" dirty="0"/>
              <a:t>HTML has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six</a:t>
            </a:r>
            <a:r>
              <a:rPr lang="en-US" sz="3200" dirty="0"/>
              <a:t> different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</a:t>
            </a:r>
            <a:endParaRPr lang="en-US" sz="3000" dirty="0"/>
          </a:p>
          <a:p>
            <a:r>
              <a:rPr lang="en-US" sz="3200" dirty="0"/>
              <a:t>Example: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5212" y="4449917"/>
            <a:ext cx="109584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172449" y="4495800"/>
            <a:ext cx="3370981" cy="1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</a:t>
            </a:r>
            <a:r>
              <a:rPr lang="en-US" dirty="0"/>
              <a:t>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334523" y="1371600"/>
            <a:ext cx="4446300" cy="4117568"/>
          </a:xfrm>
          <a:prstGeom prst="roundRect">
            <a:avLst>
              <a:gd name="adj" fmla="val 62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Headings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6412" y="1295400"/>
            <a:ext cx="3271940" cy="685800"/>
          </a:xfrm>
          <a:prstGeom prst="wedgeRoundRectCallout">
            <a:avLst>
              <a:gd name="adj1" fmla="val -61807"/>
              <a:gd name="adj2" fmla="val 61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Set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page title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43928" y="2514600"/>
            <a:ext cx="2758568" cy="743347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Page content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77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Paragraphs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397499"/>
            <a:ext cx="10515598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01" y="3092402"/>
            <a:ext cx="2742111" cy="2798072"/>
          </a:xfrm>
          <a:prstGeom prst="roundRect">
            <a:avLst>
              <a:gd name="adj" fmla="val 5698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468078" y="3766830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holding</a:t>
            </a:r>
            <a:br>
              <a:rPr lang="en-US" dirty="0"/>
            </a:br>
            <a:r>
              <a:rPr lang="en-US" dirty="0"/>
              <a:t>three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&lt;em&gt;</a:t>
            </a:r>
            <a:r>
              <a:rPr lang="en-US" dirty="0"/>
              <a:t> tag for emphasizing text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italic</a:t>
            </a:r>
            <a:r>
              <a:rPr lang="en-US" dirty="0"/>
              <a:t> </a:t>
            </a:r>
            <a:r>
              <a:rPr lang="en-US" i="1" dirty="0"/>
              <a:t>font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3" y="1360343"/>
            <a:ext cx="3109800" cy="3939080"/>
          </a:xfrm>
          <a:prstGeom prst="roundRect">
            <a:avLst>
              <a:gd name="adj" fmla="val 963"/>
            </a:avLst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Paragraphs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0" y="1289172"/>
            <a:ext cx="3469464" cy="4394655"/>
          </a:xfrm>
          <a:prstGeom prst="roundRect">
            <a:avLst>
              <a:gd name="adj" fmla="val 794"/>
            </a:avLst>
          </a:prstGeom>
        </p:spPr>
      </p:pic>
    </p:spTree>
    <p:extLst>
      <p:ext uri="{BB962C8B-B14F-4D97-AF65-F5344CB8AC3E}">
        <p14:creationId xmlns:p14="http://schemas.microsoft.com/office/powerpoint/2010/main" val="13686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Introduction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 dirty="0"/>
              <a:t>Basic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Hyperlinks,</a:t>
            </a:r>
            <a:br>
              <a:rPr lang="en-US" sz="3000" dirty="0"/>
            </a:br>
            <a:r>
              <a:rPr lang="en-US" sz="3000" dirty="0"/>
              <a:t>Divs and Spans, Forms</a:t>
            </a:r>
          </a:p>
          <a:p>
            <a:pPr marL="446088" indent="-446088">
              <a:lnSpc>
                <a:spcPct val="100000"/>
              </a:lnSpc>
              <a:spcBef>
                <a:spcPts val="1200"/>
              </a:spcBef>
              <a:buFontTx/>
              <a:buAutoNum type="arabicPeriod"/>
            </a:pPr>
            <a:r>
              <a:rPr lang="en-US" sz="3200" dirty="0"/>
              <a:t>Basic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Styling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Selectors, Rules, Fonts, Colors,</a:t>
            </a:r>
            <a:br>
              <a:rPr lang="en-US" sz="3000" dirty="0"/>
            </a:br>
            <a:r>
              <a:rPr lang="en-US" sz="3000" dirty="0"/>
              <a:t>Borders, Margins, Paddings,</a:t>
            </a:r>
            <a:br>
              <a:rPr lang="en-US" sz="3000" dirty="0"/>
            </a:br>
            <a:r>
              <a:rPr lang="en-US" sz="3000" dirty="0"/>
              <a:t>Blocks and Inline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637" y="724564"/>
            <a:ext cx="1801975" cy="18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456" y="1638964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95" y="4612546"/>
            <a:ext cx="1559656" cy="1559654"/>
          </a:xfrm>
          <a:prstGeom prst="rect">
            <a:avLst/>
          </a:prstGeom>
        </p:spPr>
      </p:pic>
      <p:pic>
        <p:nvPicPr>
          <p:cNvPr id="9" name="Picture 4" descr="http://icons.iconarchive.com/icons/hopstarter/adobe-cs4/256/File-Adobe-Dreamweaver-HTML-01-icon.png">
            <a:extLst>
              <a:ext uri="{FF2B5EF4-FFF2-40B4-BE49-F238E27FC236}">
                <a16:creationId xmlns:a16="http://schemas.microsoft.com/office/drawing/2014/main" id="{EDCA00DD-CA32-49AE-9396-C54B99D3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2">
            <a:off x="5799239" y="2788986"/>
            <a:ext cx="1355912" cy="13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icons.iconarchive.com/icons/hopstarter/adobe-cs4/256/File-Adobe-Dreamweaver-CSS-01-icon.png">
            <a:extLst>
              <a:ext uri="{FF2B5EF4-FFF2-40B4-BE49-F238E27FC236}">
                <a16:creationId xmlns:a16="http://schemas.microsoft.com/office/drawing/2014/main" id="{9D403EA0-ECCF-43F4-87EE-E21136D6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665">
            <a:off x="6866990" y="2778309"/>
            <a:ext cx="1377267" cy="13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87" y="1208854"/>
            <a:ext cx="404620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&amp;ndash;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My TODO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037465"/>
            <a:ext cx="10958400" cy="5539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 List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TODO List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Homework HTML &amp; CSS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Teddy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&amp;ndash;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Birthday present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087878"/>
            <a:ext cx="4036425" cy="27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ZA" dirty="0"/>
              <a:t> tag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The actual address is specified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ZA" dirty="0"/>
              <a:t>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84999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612" y="4682836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8012" y="1878132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3378048"/>
            <a:ext cx="10867748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ZA" dirty="0"/>
              <a:t>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r>
              <a:rPr lang="en-ZA" dirty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ZA" dirty="0"/>
              <a:t> hyperlink (to the same page)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 and Internal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69179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63" y="2795644"/>
            <a:ext cx="6452988" cy="938156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949964"/>
            <a:ext cx="1113100" cy="629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41842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inserted using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tag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src="…"</a:t>
            </a:r>
            <a:r>
              <a:rPr lang="en-US" sz="3000" b="1" dirty="0"/>
              <a:t> </a:t>
            </a:r>
            <a:r>
              <a:rPr lang="en-US" sz="3000" dirty="0"/>
              <a:t>– sets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location</a:t>
            </a:r>
            <a:r>
              <a:rPr lang="en-US" sz="3000" dirty="0"/>
              <a:t> of the image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alt="…"</a:t>
            </a:r>
            <a:r>
              <a:rPr lang="en-US" sz="3000" b="1" noProof="1"/>
              <a:t> </a:t>
            </a:r>
            <a:r>
              <a:rPr lang="en-US" sz="3000" dirty="0"/>
              <a:t>– sets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sz="3000" dirty="0"/>
              <a:t> 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height="…"</a:t>
            </a:r>
            <a:r>
              <a:rPr lang="en-US" sz="3000" b="1" noProof="1"/>
              <a:t> </a:t>
            </a:r>
            <a:r>
              <a:rPr lang="en-US" sz="3000" dirty="0"/>
              <a:t>– sets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22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83" y="998662"/>
            <a:ext cx="3378530" cy="308559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Name </a:t>
            </a:r>
            <a:r>
              <a:rPr lang="en-US" dirty="0"/>
              <a:t>– text box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[Submit] </a:t>
            </a:r>
            <a:r>
              <a:rPr lang="en-US" dirty="0"/>
              <a:t>button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type="text"/&gt;</a:t>
            </a:r>
            <a:r>
              <a:rPr lang="en-US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Contact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91" y="1600200"/>
            <a:ext cx="4450442" cy="4064564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295400"/>
            <a:ext cx="2950464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64B71-1106-4381-B5ED-AE1460A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665" y="954865"/>
            <a:ext cx="4113068" cy="34376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E4A5-F63E-4093-95F1-8AD4CE72A5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6161E"/>
              </a:clrFrom>
              <a:clrTo>
                <a:srgbClr val="16161E">
                  <a:alpha val="0"/>
                </a:srgbClr>
              </a:clrTo>
            </a:clrChange>
          </a:blip>
          <a:stretch>
            <a:fillRect/>
          </a:stretch>
        </p:blipFill>
        <p:spPr>
          <a:xfrm rot="440261">
            <a:off x="7720133" y="1311199"/>
            <a:ext cx="3820623" cy="3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positioning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a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the screenshot:</a:t>
            </a:r>
          </a:p>
          <a:p>
            <a:pPr lvl="1"/>
            <a:r>
              <a:rPr lang="en-US" dirty="0"/>
              <a:t>Title: Borders</a:t>
            </a:r>
          </a:p>
          <a:p>
            <a:pPr lvl="1"/>
            <a:r>
              <a:rPr lang="en-US" dirty="0"/>
              <a:t>Content:</a:t>
            </a:r>
          </a:p>
          <a:p>
            <a:pPr lvl="2"/>
            <a:r>
              <a:rPr lang="en-US" dirty="0"/>
              <a:t>Red bordered paragraph</a:t>
            </a:r>
          </a:p>
          <a:p>
            <a:pPr lvl="2"/>
            <a:r>
              <a:rPr lang="en-US" dirty="0"/>
              <a:t>Green bordered paragraph</a:t>
            </a:r>
          </a:p>
          <a:p>
            <a:pPr lvl="2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18"/>
            <a:ext cx="3271488" cy="458189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2" y="877620"/>
            <a:ext cx="7429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2084" y="4953000"/>
            <a:ext cx="9806728" cy="820600"/>
          </a:xfrm>
        </p:spPr>
        <p:txBody>
          <a:bodyPr/>
          <a:lstStyle/>
          <a:p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1162728" y="1024081"/>
            <a:ext cx="1633099" cy="16330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1075141" y="3194830"/>
            <a:ext cx="2015206" cy="20152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7518">
            <a:off x="9351811" y="1443027"/>
            <a:ext cx="2065746" cy="20196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993">
            <a:off x="9120362" y="3900646"/>
            <a:ext cx="1780402" cy="12818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95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Content/Presentation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Philosophy: Result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marL="182880" lvl="1"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 by ID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00005"/>
            <a:ext cx="4038600" cy="4963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8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0;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066800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48" y="4448821"/>
            <a:ext cx="3759692" cy="222833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HTML </a:t>
            </a:r>
            <a:r>
              <a:rPr lang="en-US" dirty="0"/>
              <a:t>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7136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558641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97808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F717F-2EA4-4E05-B225-038C8BC8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C634-0FDC-47C2-96C5-7AA560F81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Chrome </a:t>
            </a:r>
            <a:r>
              <a:rPr lang="en-US" noProof="1"/>
              <a:t>DevTools</a:t>
            </a:r>
            <a:r>
              <a:rPr lang="en-US" dirty="0"/>
              <a:t> – just press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[F12]</a:t>
            </a:r>
            <a:r>
              <a:rPr lang="en-US" dirty="0"/>
              <a:t> in Chrome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Firefox 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6FC38-EFDC-4BC8-8B37-0E298FA4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Developer Tools</a:t>
            </a:r>
          </a:p>
        </p:txBody>
      </p:sp>
      <p:pic>
        <p:nvPicPr>
          <p:cNvPr id="1026" name="Picture 2" descr="https://developer.chrome.com/devtools/images/devtools-window.png">
            <a:extLst>
              <a:ext uri="{FF2B5EF4-FFF2-40B4-BE49-F238E27FC236}">
                <a16:creationId xmlns:a16="http://schemas.microsoft.com/office/drawing/2014/main" id="{A01611DB-907E-483D-9425-1CF7E8CA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828597"/>
            <a:ext cx="9505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61C37-CEB2-4174-A3EB-6421B3D1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4355799"/>
            <a:ext cx="6531101" cy="2094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990600"/>
            <a:ext cx="48768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53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600" dirty="0"/>
              <a:t> –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600" dirty="0"/>
              <a:t>yper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600" dirty="0"/>
              <a:t>ext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3600" dirty="0"/>
              <a:t>arkup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600" dirty="0"/>
              <a:t>anguage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600" dirty="0"/>
              <a:t>A text-based notation for describing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content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(text + images + others)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HTML document consists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many tags </a:t>
            </a:r>
            <a:r>
              <a:rPr lang="en-US" sz="3600" dirty="0"/>
              <a:t>(with nesting)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sz="3600" dirty="0"/>
              <a:t>consists of many HTML documents (cross-linked) + images + CSS styles + scripts + other assets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2209" y="1467652"/>
            <a:ext cx="2304891" cy="27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1066800"/>
            <a:ext cx="11801642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keywords describing the document structure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dirty="0"/>
              <a:t>– opening + closing tag + attributes + content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3270</Words>
  <Application>Microsoft Office PowerPoint</Application>
  <PresentationFormat>Custom</PresentationFormat>
  <Paragraphs>625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HTML and CSS</vt:lpstr>
      <vt:lpstr>Table of Contents</vt:lpstr>
      <vt:lpstr>Have a Question?</vt:lpstr>
      <vt:lpstr>HTML Tools</vt:lpstr>
      <vt:lpstr>HTML – Developer Environments</vt:lpstr>
      <vt:lpstr>Browser Developer Tools</vt:lpstr>
      <vt:lpstr>HTML</vt:lpstr>
      <vt:lpstr>What is HTML?</vt:lpstr>
      <vt:lpstr>HTML Terminology</vt:lpstr>
      <vt:lpstr>HTML Page – Example</vt:lpstr>
      <vt:lpstr>Document Structure</vt:lpstr>
      <vt:lpstr>Exercise: Welcome to HTML</vt:lpstr>
      <vt:lpstr>HTML Common Tags</vt:lpstr>
      <vt:lpstr>Headings</vt:lpstr>
      <vt:lpstr>Problem: Headings</vt:lpstr>
      <vt:lpstr>Solution: Headings</vt:lpstr>
      <vt:lpstr>Paragraphs</vt:lpstr>
      <vt:lpstr>Exercise: Paragraphs</vt:lpstr>
      <vt:lpstr>Solution: Paragraphs</vt:lpstr>
      <vt:lpstr>Bullets and Numbered Lists</vt:lpstr>
      <vt:lpstr>Exercise: My TODO List</vt:lpstr>
      <vt:lpstr>Solution: My TODO List</vt:lpstr>
      <vt:lpstr>Hyperlinks</vt:lpstr>
      <vt:lpstr>Exercise: Hello HTML</vt:lpstr>
      <vt:lpstr>Hyperlinks – Local and Internal</vt:lpstr>
      <vt:lpstr>Exercise: Website</vt:lpstr>
      <vt:lpstr>Images</vt:lpstr>
      <vt:lpstr>Exercise: Fruits</vt:lpstr>
      <vt:lpstr>HTML Forms</vt:lpstr>
      <vt:lpstr>Exercise: Contact Form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 Philosophy: Content/Presentation</vt:lpstr>
      <vt:lpstr>CSS Philosophy: Result</vt:lpstr>
      <vt:lpstr>Combining HTML and CSS Files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HTML and CSS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2017-07-10T11:05:44Z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